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6"/>
  </p:notesMasterIdLst>
  <p:sldIdLst>
    <p:sldId id="259" r:id="rId3"/>
    <p:sldId id="676" r:id="rId4"/>
    <p:sldId id="677" r:id="rId5"/>
    <p:sldId id="678" r:id="rId6"/>
    <p:sldId id="680" r:id="rId7"/>
    <p:sldId id="681" r:id="rId8"/>
    <p:sldId id="698" r:id="rId9"/>
    <p:sldId id="700" r:id="rId10"/>
    <p:sldId id="699" r:id="rId11"/>
    <p:sldId id="701" r:id="rId12"/>
    <p:sldId id="696" r:id="rId13"/>
    <p:sldId id="682" r:id="rId14"/>
    <p:sldId id="683" r:id="rId15"/>
    <p:sldId id="684" r:id="rId16"/>
    <p:sldId id="685" r:id="rId17"/>
    <p:sldId id="691" r:id="rId18"/>
    <p:sldId id="690" r:id="rId19"/>
    <p:sldId id="687" r:id="rId20"/>
    <p:sldId id="693" r:id="rId21"/>
    <p:sldId id="692" r:id="rId22"/>
    <p:sldId id="694" r:id="rId23"/>
    <p:sldId id="695" r:id="rId24"/>
    <p:sldId id="69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3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288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p_(data_structure)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5A7E74-23B1-414D-8A16-8A6F4799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DDBED09-8038-DA4A-80E4-E00EC608360A}"/>
              </a:ext>
            </a:extLst>
          </p:cNvPr>
          <p:cNvSpPr txBox="1">
            <a:spLocks/>
          </p:cNvSpPr>
          <p:nvPr/>
        </p:nvSpPr>
        <p:spPr>
          <a:xfrm>
            <a:off x="671756" y="1495512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Run </a:t>
            </a:r>
            <a:r>
              <a:rPr lang="en-US" dirty="0">
                <a:solidFill>
                  <a:srgbClr val="FF0000"/>
                </a:solidFill>
              </a:rPr>
              <a:t>Java</a:t>
            </a:r>
            <a:r>
              <a:rPr lang="en-US" dirty="0"/>
              <a:t>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BDCB3-7EB4-3F47-82D6-0BAE3C872A21}"/>
              </a:ext>
            </a:extLst>
          </p:cNvPr>
          <p:cNvSpPr txBox="1"/>
          <p:nvPr/>
        </p:nvSpPr>
        <p:spPr>
          <a:xfrm>
            <a:off x="1961614" y="2019134"/>
            <a:ext cx="5932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Quiz:</a:t>
            </a:r>
          </a:p>
          <a:p>
            <a:endParaRPr lang="en-US" sz="2400" b="1" dirty="0">
              <a:solidFill>
                <a:srgbClr val="00B050"/>
              </a:solidFill>
            </a:endParaRPr>
          </a:p>
          <a:p>
            <a:r>
              <a:rPr lang="en-US" sz="2400" b="1" dirty="0">
                <a:solidFill>
                  <a:srgbClr val="00B050"/>
                </a:solidFill>
              </a:rPr>
              <a:t>What program </a:t>
            </a:r>
            <a:r>
              <a:rPr lang="en-US" sz="2400" b="1" i="1" u="sng" dirty="0">
                <a:solidFill>
                  <a:srgbClr val="00B050"/>
                </a:solidFill>
              </a:rPr>
              <a:t>compiles</a:t>
            </a:r>
            <a:r>
              <a:rPr lang="en-US" sz="2400" b="1" dirty="0">
                <a:solidFill>
                  <a:srgbClr val="00B050"/>
                </a:solidFill>
              </a:rPr>
              <a:t> JAVA source code to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machine readable bytecode?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0F5B0-5412-8E47-8ED9-E9DBB0AD4A8A}"/>
              </a:ext>
            </a:extLst>
          </p:cNvPr>
          <p:cNvSpPr txBox="1"/>
          <p:nvPr/>
        </p:nvSpPr>
        <p:spPr>
          <a:xfrm>
            <a:off x="1033830" y="4054036"/>
            <a:ext cx="540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  <a:r>
              <a:rPr lang="en-US" sz="2800" dirty="0"/>
              <a:t>: an IDE (such as Eclipse or </a:t>
            </a:r>
            <a:r>
              <a:rPr lang="en-US" sz="2800" dirty="0" err="1"/>
              <a:t>Intellij</a:t>
            </a:r>
            <a:r>
              <a:rPr lang="en-US" sz="2800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191C5-25A7-7B4B-B304-660E3C27A93E}"/>
              </a:ext>
            </a:extLst>
          </p:cNvPr>
          <p:cNvSpPr txBox="1"/>
          <p:nvPr/>
        </p:nvSpPr>
        <p:spPr>
          <a:xfrm>
            <a:off x="1033830" y="4596571"/>
            <a:ext cx="278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r>
              <a:rPr lang="en-US" sz="2800" dirty="0"/>
              <a:t>: a Java compiler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773B-87EE-D046-BD33-7A3267ABF1BF}"/>
              </a:ext>
            </a:extLst>
          </p:cNvPr>
          <p:cNvSpPr txBox="1"/>
          <p:nvPr/>
        </p:nvSpPr>
        <p:spPr>
          <a:xfrm>
            <a:off x="1033830" y="5139106"/>
            <a:ext cx="6483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</a:t>
            </a:r>
            <a:r>
              <a:rPr lang="en-US" sz="2800" dirty="0"/>
              <a:t>: operating system (like Mac or Windows)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9E084-598E-4E4B-A9F5-F61CE7B89ED0}"/>
              </a:ext>
            </a:extLst>
          </p:cNvPr>
          <p:cNvSpPr txBox="1"/>
          <p:nvPr/>
        </p:nvSpPr>
        <p:spPr>
          <a:xfrm>
            <a:off x="1033830" y="5643012"/>
            <a:ext cx="5844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</a:t>
            </a:r>
            <a:r>
              <a:rPr lang="en-US" sz="2800" dirty="0"/>
              <a:t>: text editor (like vim or Sublime Text)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8C6C7-AC3F-E44A-AD37-F50A05FC2E66}"/>
              </a:ext>
            </a:extLst>
          </p:cNvPr>
          <p:cNvSpPr txBox="1"/>
          <p:nvPr/>
        </p:nvSpPr>
        <p:spPr>
          <a:xfrm>
            <a:off x="1033830" y="4596571"/>
            <a:ext cx="278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B</a:t>
            </a:r>
            <a:r>
              <a:rPr lang="en-US" sz="2800" dirty="0">
                <a:solidFill>
                  <a:srgbClr val="00B050"/>
                </a:solidFill>
              </a:rPr>
              <a:t>: a Java compiler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2F474-886C-5B41-97FD-8EEF79A2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93" y="615535"/>
            <a:ext cx="6113496" cy="4596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E6FD31-1FB1-F445-AE75-9E973EFF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2856628"/>
            <a:ext cx="5384800" cy="63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9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A7E02-EACA-B44F-A335-31B86137A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About testing 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16F61-DC2E-FD4D-9215-6057E352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EBA24-B01D-2B42-85A5-0BC5EE8BC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4" b="16640"/>
          <a:stretch/>
        </p:blipFill>
        <p:spPr>
          <a:xfrm>
            <a:off x="2847711" y="3304890"/>
            <a:ext cx="3448577" cy="461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0C8D1-DE84-BA45-86E8-8DA00F1CC480}"/>
              </a:ext>
            </a:extLst>
          </p:cNvPr>
          <p:cNvSpPr txBox="1"/>
          <p:nvPr/>
        </p:nvSpPr>
        <p:spPr>
          <a:xfrm>
            <a:off x="1275127" y="2636131"/>
            <a:ext cx="3455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passes, output like: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6CAE3-0C27-A64B-9EAE-5684BD78D2EA}"/>
              </a:ext>
            </a:extLst>
          </p:cNvPr>
          <p:cNvSpPr txBox="1"/>
          <p:nvPr/>
        </p:nvSpPr>
        <p:spPr>
          <a:xfrm>
            <a:off x="1275127" y="4357228"/>
            <a:ext cx="313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fails, output like: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7189F-6E6D-BC49-876A-4266401F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5" y="5065702"/>
            <a:ext cx="8852534" cy="436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172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5511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1934420" y="3503684"/>
            <a:ext cx="4984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many comparisons?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02C22-2224-0340-8866-AE1D5EECA796}"/>
              </a:ext>
            </a:extLst>
          </p:cNvPr>
          <p:cNvSpPr txBox="1"/>
          <p:nvPr/>
        </p:nvSpPr>
        <p:spPr>
          <a:xfrm>
            <a:off x="2821384" y="4571939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Best case: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8008C-3C51-704F-A33D-49521C38ABDE}"/>
              </a:ext>
            </a:extLst>
          </p:cNvPr>
          <p:cNvSpPr txBox="1"/>
          <p:nvPr/>
        </p:nvSpPr>
        <p:spPr>
          <a:xfrm>
            <a:off x="2821384" y="5286250"/>
            <a:ext cx="227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Worse case: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3BF17-CA68-E64F-9E3D-E4731E54D312}"/>
              </a:ext>
            </a:extLst>
          </p:cNvPr>
          <p:cNvSpPr txBox="1"/>
          <p:nvPr/>
        </p:nvSpPr>
        <p:spPr>
          <a:xfrm>
            <a:off x="4602887" y="457193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57ABB-EBDD-A148-BB79-BF5AF144D78C}"/>
              </a:ext>
            </a:extLst>
          </p:cNvPr>
          <p:cNvSpPr txBox="1"/>
          <p:nvPr/>
        </p:nvSpPr>
        <p:spPr>
          <a:xfrm>
            <a:off x="4985433" y="5287701"/>
            <a:ext cx="663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E42E1-0A13-7647-888A-F12FB4AD3D99}"/>
              </a:ext>
            </a:extLst>
          </p:cNvPr>
          <p:cNvSpPr txBox="1"/>
          <p:nvPr/>
        </p:nvSpPr>
        <p:spPr>
          <a:xfrm>
            <a:off x="671756" y="6117157"/>
            <a:ext cx="28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6469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700999"/>
            <a:ext cx="8928846" cy="5748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35FCE-C43F-5A45-962F-89E22168255C}"/>
              </a:ext>
            </a:extLst>
          </p:cNvPr>
          <p:cNvSpPr txBox="1"/>
          <p:nvPr/>
        </p:nvSpPr>
        <p:spPr>
          <a:xfrm>
            <a:off x="101737" y="3167390"/>
            <a:ext cx="235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Data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33D14-4130-EA4A-AB68-9B9A2FDE52AA}"/>
              </a:ext>
            </a:extLst>
          </p:cNvPr>
          <p:cNvSpPr txBox="1"/>
          <p:nvPr/>
        </p:nvSpPr>
        <p:spPr>
          <a:xfrm>
            <a:off x="108507" y="4033014"/>
            <a:ext cx="167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4DBB6-55C2-CE41-9F01-42493DA0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680" y="2869324"/>
            <a:ext cx="4566319" cy="3379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DF7282-C6FF-AE4A-ACB8-EFC656DE8A4C}"/>
              </a:ext>
            </a:extLst>
          </p:cNvPr>
          <p:cNvSpPr/>
          <p:nvPr/>
        </p:nvSpPr>
        <p:spPr>
          <a:xfrm>
            <a:off x="3930868" y="6218475"/>
            <a:ext cx="3541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https://en.wikipedia.org/wiki/Heap_(data_structure)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59DCA1-C133-E042-8B1D-7ABB6D6F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240" y="2756484"/>
            <a:ext cx="6358759" cy="2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700999"/>
            <a:ext cx="8928846" cy="5748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699E5-19C6-2547-963E-706A94DE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27" y="2275872"/>
            <a:ext cx="4382437" cy="394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32DDCA-1682-2A4F-A2EB-59CD1649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35" y="5283125"/>
            <a:ext cx="8020880" cy="1329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AF7CD8-532D-4641-8D80-2F61E4C64F03}"/>
              </a:ext>
            </a:extLst>
          </p:cNvPr>
          <p:cNvSpPr/>
          <p:nvPr/>
        </p:nvSpPr>
        <p:spPr>
          <a:xfrm>
            <a:off x="6327228" y="5927834"/>
            <a:ext cx="1633136" cy="32224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00B234-AEC0-5B43-81DA-D03475FA4100}"/>
              </a:ext>
            </a:extLst>
          </p:cNvPr>
          <p:cNvSpPr/>
          <p:nvPr/>
        </p:nvSpPr>
        <p:spPr>
          <a:xfrm>
            <a:off x="5439104" y="5428593"/>
            <a:ext cx="3032234" cy="32224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4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6272" y="2198778"/>
            <a:ext cx="8540445" cy="2013749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Write a function to </a:t>
            </a:r>
            <a:r>
              <a:rPr lang="en-US" sz="3200" dirty="0">
                <a:highlight>
                  <a:srgbClr val="FFFF00"/>
                </a:highlight>
              </a:rPr>
              <a:t>reverse</a:t>
            </a:r>
            <a:r>
              <a:rPr lang="en-US" sz="3200" dirty="0"/>
              <a:t> an </a:t>
            </a:r>
            <a:r>
              <a:rPr lang="en-US" sz="3200" dirty="0">
                <a:highlight>
                  <a:srgbClr val="FFFF00"/>
                </a:highlight>
              </a:rPr>
              <a:t>integer</a:t>
            </a:r>
            <a:r>
              <a:rPr lang="en-US" sz="3200" dirty="0"/>
              <a:t> </a:t>
            </a:r>
            <a:r>
              <a:rPr lang="en-US" sz="3200" dirty="0">
                <a:highlight>
                  <a:srgbClr val="FFFF00"/>
                </a:highlight>
              </a:rPr>
              <a:t>array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</p:spTree>
    <p:extLst>
      <p:ext uri="{BB962C8B-B14F-4D97-AF65-F5344CB8AC3E}">
        <p14:creationId xmlns:p14="http://schemas.microsoft.com/office/powerpoint/2010/main" val="191898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8677" y="2053606"/>
            <a:ext cx="8540445" cy="82607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Write a function to reverse an integer array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655C5-59F1-4C4D-9CFD-EE6BFC6E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87" y="3429000"/>
            <a:ext cx="3311026" cy="196238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D70E4BB-070F-0A4E-BBA7-4B3328E366E3}"/>
              </a:ext>
            </a:extLst>
          </p:cNvPr>
          <p:cNvSpPr txBox="1">
            <a:spLocks/>
          </p:cNvSpPr>
          <p:nvPr/>
        </p:nvSpPr>
        <p:spPr>
          <a:xfrm>
            <a:off x="178677" y="2053605"/>
            <a:ext cx="8916411" cy="826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Write a function to reverse an integer array </a:t>
            </a:r>
            <a:r>
              <a:rPr lang="en-US" sz="3200" dirty="0">
                <a:solidFill>
                  <a:srgbClr val="FF0000"/>
                </a:solidFill>
              </a:rPr>
              <a:t>in place</a:t>
            </a:r>
          </a:p>
          <a:p>
            <a:pPr marL="0" indent="0">
              <a:buFont typeface="Lucida Grande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93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E093851C-F5C0-6E4F-B6D0-629DC99C7994}"/>
              </a:ext>
            </a:extLst>
          </p:cNvPr>
          <p:cNvSpPr txBox="1">
            <a:spLocks/>
          </p:cNvSpPr>
          <p:nvPr/>
        </p:nvSpPr>
        <p:spPr>
          <a:xfrm>
            <a:off x="185009" y="1758346"/>
            <a:ext cx="8916411" cy="826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Write a function to reverse an integer array </a:t>
            </a:r>
            <a:r>
              <a:rPr lang="en-US" sz="3200" dirty="0">
                <a:solidFill>
                  <a:srgbClr val="FF0000"/>
                </a:solidFill>
              </a:rPr>
              <a:t>in place</a:t>
            </a:r>
          </a:p>
          <a:p>
            <a:pPr marL="0" indent="0">
              <a:buFont typeface="Lucida Grande"/>
              <a:buNone/>
            </a:pPr>
            <a:endParaRPr lang="en-US" sz="32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BE681C8-ABB6-2743-8019-D67E1B66A0C7}"/>
              </a:ext>
            </a:extLst>
          </p:cNvPr>
          <p:cNvGrpSpPr/>
          <p:nvPr/>
        </p:nvGrpSpPr>
        <p:grpSpPr>
          <a:xfrm>
            <a:off x="979545" y="3172440"/>
            <a:ext cx="5558502" cy="1101136"/>
            <a:chOff x="979545" y="3172440"/>
            <a:chExt cx="5558502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5BB972-47B9-614F-B1ED-4D081AFF13CD}"/>
                </a:ext>
              </a:extLst>
            </p:cNvPr>
            <p:cNvSpPr/>
            <p:nvPr/>
          </p:nvSpPr>
          <p:spPr>
            <a:xfrm>
              <a:off x="239636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1DD511-22A7-0845-A754-80B9C39363D2}"/>
                </a:ext>
              </a:extLst>
            </p:cNvPr>
            <p:cNvSpPr/>
            <p:nvPr/>
          </p:nvSpPr>
          <p:spPr>
            <a:xfrm>
              <a:off x="298803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A4F88E-4FC8-1442-98A0-3C408F2AAA8C}"/>
                </a:ext>
              </a:extLst>
            </p:cNvPr>
            <p:cNvSpPr/>
            <p:nvPr/>
          </p:nvSpPr>
          <p:spPr>
            <a:xfrm>
              <a:off x="357970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487DE3-ECCB-2647-8252-0F11764EC986}"/>
                </a:ext>
              </a:extLst>
            </p:cNvPr>
            <p:cNvSpPr/>
            <p:nvPr/>
          </p:nvSpPr>
          <p:spPr>
            <a:xfrm>
              <a:off x="417137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F54A48-A7C0-C14C-B380-07437E18A30C}"/>
                </a:ext>
              </a:extLst>
            </p:cNvPr>
            <p:cNvSpPr/>
            <p:nvPr/>
          </p:nvSpPr>
          <p:spPr>
            <a:xfrm>
              <a:off x="476304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67F083-EDDC-D54B-B846-8C1C37728ADC}"/>
                </a:ext>
              </a:extLst>
            </p:cNvPr>
            <p:cNvSpPr/>
            <p:nvPr/>
          </p:nvSpPr>
          <p:spPr>
            <a:xfrm>
              <a:off x="535471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98B67-B76B-124F-82EA-79CA6668643D}"/>
                </a:ext>
              </a:extLst>
            </p:cNvPr>
            <p:cNvSpPr/>
            <p:nvPr/>
          </p:nvSpPr>
          <p:spPr>
            <a:xfrm>
              <a:off x="5946377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6CC92-8E3E-C045-9C88-8D69C522B930}"/>
                </a:ext>
              </a:extLst>
            </p:cNvPr>
            <p:cNvSpPr txBox="1"/>
            <p:nvPr/>
          </p:nvSpPr>
          <p:spPr>
            <a:xfrm>
              <a:off x="2593584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03A647-DB6C-F54A-9740-4A1677B5B26E}"/>
                </a:ext>
              </a:extLst>
            </p:cNvPr>
            <p:cNvSpPr txBox="1"/>
            <p:nvPr/>
          </p:nvSpPr>
          <p:spPr>
            <a:xfrm>
              <a:off x="3133022" y="38734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919592-B9F6-D544-B943-8C1961CC4974}"/>
                </a:ext>
              </a:extLst>
            </p:cNvPr>
            <p:cNvSpPr txBox="1"/>
            <p:nvPr/>
          </p:nvSpPr>
          <p:spPr>
            <a:xfrm>
              <a:off x="372469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370742-6D0C-E640-88EF-71755B9C5275}"/>
                </a:ext>
              </a:extLst>
            </p:cNvPr>
            <p:cNvSpPr txBox="1"/>
            <p:nvPr/>
          </p:nvSpPr>
          <p:spPr>
            <a:xfrm>
              <a:off x="431636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0AFF82-91DB-BB4E-BB6E-A888CFD84BFE}"/>
                </a:ext>
              </a:extLst>
            </p:cNvPr>
            <p:cNvSpPr txBox="1"/>
            <p:nvPr/>
          </p:nvSpPr>
          <p:spPr>
            <a:xfrm>
              <a:off x="4940263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7E35B0-5AB5-B141-A73E-3A1607A0E3B9}"/>
                </a:ext>
              </a:extLst>
            </p:cNvPr>
            <p:cNvSpPr txBox="1"/>
            <p:nvPr/>
          </p:nvSpPr>
          <p:spPr>
            <a:xfrm>
              <a:off x="5479701" y="38734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28C9ED-AC57-8748-B95B-35048C4DC41B}"/>
                </a:ext>
              </a:extLst>
            </p:cNvPr>
            <p:cNvSpPr txBox="1"/>
            <p:nvPr/>
          </p:nvSpPr>
          <p:spPr>
            <a:xfrm>
              <a:off x="6071371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220A6C-B826-7F49-910D-5A2DC2E7BBB8}"/>
                </a:ext>
              </a:extLst>
            </p:cNvPr>
            <p:cNvSpPr txBox="1"/>
            <p:nvPr/>
          </p:nvSpPr>
          <p:spPr>
            <a:xfrm>
              <a:off x="979545" y="3244334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Input: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C4232E-8FF2-F545-BB04-68D3FB1C5EE2}"/>
              </a:ext>
            </a:extLst>
          </p:cNvPr>
          <p:cNvGrpSpPr/>
          <p:nvPr/>
        </p:nvGrpSpPr>
        <p:grpSpPr>
          <a:xfrm>
            <a:off x="979545" y="3172440"/>
            <a:ext cx="5558502" cy="1109526"/>
            <a:chOff x="979545" y="4709023"/>
            <a:chExt cx="5558502" cy="11095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80F00E-604E-4C4C-A826-381A0C49F4C5}"/>
                </a:ext>
              </a:extLst>
            </p:cNvPr>
            <p:cNvSpPr/>
            <p:nvPr/>
          </p:nvSpPr>
          <p:spPr>
            <a:xfrm>
              <a:off x="239636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B4685C-1819-1148-A9C6-ABA7020037BA}"/>
                </a:ext>
              </a:extLst>
            </p:cNvPr>
            <p:cNvSpPr/>
            <p:nvPr/>
          </p:nvSpPr>
          <p:spPr>
            <a:xfrm>
              <a:off x="298803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630CEE-3932-1149-A665-473D5BB69F1D}"/>
                </a:ext>
              </a:extLst>
            </p:cNvPr>
            <p:cNvSpPr/>
            <p:nvPr/>
          </p:nvSpPr>
          <p:spPr>
            <a:xfrm>
              <a:off x="357970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C31705-B9B1-2D49-B296-1C425314C030}"/>
                </a:ext>
              </a:extLst>
            </p:cNvPr>
            <p:cNvSpPr/>
            <p:nvPr/>
          </p:nvSpPr>
          <p:spPr>
            <a:xfrm>
              <a:off x="417137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2BE420-5015-5248-AC3C-90C8AAD8DC1F}"/>
                </a:ext>
              </a:extLst>
            </p:cNvPr>
            <p:cNvSpPr/>
            <p:nvPr/>
          </p:nvSpPr>
          <p:spPr>
            <a:xfrm>
              <a:off x="476304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0589DA-7CAA-8842-A956-4EEFFBF2536F}"/>
                </a:ext>
              </a:extLst>
            </p:cNvPr>
            <p:cNvSpPr/>
            <p:nvPr/>
          </p:nvSpPr>
          <p:spPr>
            <a:xfrm>
              <a:off x="535471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7CBDE6-727D-9840-BACC-67EA32F3BE0A}"/>
                </a:ext>
              </a:extLst>
            </p:cNvPr>
            <p:cNvSpPr/>
            <p:nvPr/>
          </p:nvSpPr>
          <p:spPr>
            <a:xfrm>
              <a:off x="5946377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91355A-C48F-A647-BE72-DEDD16EFA75D}"/>
                </a:ext>
              </a:extLst>
            </p:cNvPr>
            <p:cNvSpPr txBox="1"/>
            <p:nvPr/>
          </p:nvSpPr>
          <p:spPr>
            <a:xfrm>
              <a:off x="2593584" y="54166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E16B59-7E82-4540-9185-5107707CDFB0}"/>
                </a:ext>
              </a:extLst>
            </p:cNvPr>
            <p:cNvSpPr txBox="1"/>
            <p:nvPr/>
          </p:nvSpPr>
          <p:spPr>
            <a:xfrm>
              <a:off x="3133022" y="541843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DEE8A0-8556-2A48-B9F9-001DB1F9B89A}"/>
                </a:ext>
              </a:extLst>
            </p:cNvPr>
            <p:cNvSpPr txBox="1"/>
            <p:nvPr/>
          </p:nvSpPr>
          <p:spPr>
            <a:xfrm>
              <a:off x="3724692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F6AA1F-B3C1-0046-A4C7-0A429BBCB825}"/>
                </a:ext>
              </a:extLst>
            </p:cNvPr>
            <p:cNvSpPr txBox="1"/>
            <p:nvPr/>
          </p:nvSpPr>
          <p:spPr>
            <a:xfrm>
              <a:off x="4316362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A5E634-9700-2C44-AC55-786F2CFDAEEE}"/>
                </a:ext>
              </a:extLst>
            </p:cNvPr>
            <p:cNvSpPr txBox="1"/>
            <p:nvPr/>
          </p:nvSpPr>
          <p:spPr>
            <a:xfrm>
              <a:off x="4940263" y="54166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23AF2E-0A50-FE4D-A9B4-58577D732D54}"/>
                </a:ext>
              </a:extLst>
            </p:cNvPr>
            <p:cNvSpPr txBox="1"/>
            <p:nvPr/>
          </p:nvSpPr>
          <p:spPr>
            <a:xfrm>
              <a:off x="5479701" y="541843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31980D-3060-0949-9F05-D4F42939BABE}"/>
                </a:ext>
              </a:extLst>
            </p:cNvPr>
            <p:cNvSpPr txBox="1"/>
            <p:nvPr/>
          </p:nvSpPr>
          <p:spPr>
            <a:xfrm>
              <a:off x="6071371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F52314-32DF-934E-A519-A49DA000897A}"/>
                </a:ext>
              </a:extLst>
            </p:cNvPr>
            <p:cNvSpPr txBox="1"/>
            <p:nvPr/>
          </p:nvSpPr>
          <p:spPr>
            <a:xfrm>
              <a:off x="979545" y="4815710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output: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D15197A-F9D4-224C-8928-A3633F08FF1B}"/>
              </a:ext>
            </a:extLst>
          </p:cNvPr>
          <p:cNvSpPr txBox="1"/>
          <p:nvPr/>
        </p:nvSpPr>
        <p:spPr>
          <a:xfrm>
            <a:off x="979545" y="5167618"/>
            <a:ext cx="7763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>
                <a:solidFill>
                  <a:srgbClr val="FF0000"/>
                </a:solidFill>
              </a:rPr>
              <a:t>in place</a:t>
            </a:r>
            <a:r>
              <a:rPr lang="en-US" sz="2400" dirty="0"/>
              <a:t>” means “</a:t>
            </a:r>
            <a:r>
              <a:rPr lang="en-US" sz="2400" b="1" dirty="0"/>
              <a:t>without using additional memory space</a:t>
            </a:r>
            <a:r>
              <a:rPr lang="en-US" sz="24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6888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315070" y="1198392"/>
            <a:ext cx="8540445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/>
          </a:p>
          <a:p>
            <a:pPr marL="0" indent="0">
              <a:buFont typeface="Lucida Grande"/>
              <a:buNone/>
            </a:pPr>
            <a:r>
              <a:rPr lang="en-US" sz="2800" dirty="0"/>
              <a:t>Write a function to reverse an integer array in place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CD74D-8D95-5449-9AE1-0FB39041FF72}"/>
              </a:ext>
            </a:extLst>
          </p:cNvPr>
          <p:cNvSpPr txBox="1"/>
          <p:nvPr/>
        </p:nvSpPr>
        <p:spPr>
          <a:xfrm>
            <a:off x="1832829" y="2782669"/>
            <a:ext cx="5260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Write down your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F7442-E7A1-C44E-9F7B-4EB581480519}"/>
              </a:ext>
            </a:extLst>
          </p:cNvPr>
          <p:cNvSpPr txBox="1"/>
          <p:nvPr/>
        </p:nvSpPr>
        <p:spPr>
          <a:xfrm>
            <a:off x="1162669" y="4111642"/>
            <a:ext cx="6818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Okay, now think how reverse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0A9FC-AABA-D841-93D7-9E2A4EDEA7AE}"/>
              </a:ext>
            </a:extLst>
          </p:cNvPr>
          <p:cNvSpPr txBox="1"/>
          <p:nvPr/>
        </p:nvSpPr>
        <p:spPr>
          <a:xfrm>
            <a:off x="1832828" y="2782669"/>
            <a:ext cx="5260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5000"/>
                  </a:schemeClr>
                </a:solidFill>
              </a:rPr>
              <a:t>Write down your test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CFC43-E660-B54E-88E3-CB410E56DAFC}"/>
              </a:ext>
            </a:extLst>
          </p:cNvPr>
          <p:cNvSpPr txBox="1"/>
          <p:nvPr/>
        </p:nvSpPr>
        <p:spPr>
          <a:xfrm>
            <a:off x="1739462" y="3711246"/>
            <a:ext cx="4929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reverse twice, it’ll be back to the input</a:t>
            </a:r>
          </a:p>
          <a:p>
            <a:endParaRPr lang="en-US" sz="2400" i="1" dirty="0"/>
          </a:p>
          <a:p>
            <a:pPr algn="ctr"/>
            <a:r>
              <a:rPr lang="en-US" sz="2400" i="1" dirty="0"/>
              <a:t>1,3,5 </a:t>
            </a:r>
            <a:r>
              <a:rPr lang="en-US" sz="2400" i="1" dirty="0">
                <a:sym typeface="Wingdings" pitchFamily="2" charset="2"/>
              </a:rPr>
              <a:t> 5, 3, 1  1,3,5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910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0"/>
      <p:bldP spid="7" grpId="1"/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315070" y="1198392"/>
            <a:ext cx="8540445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/>
          </a:p>
          <a:p>
            <a:pPr marL="0" indent="0">
              <a:buFont typeface="Lucida Grande"/>
              <a:buNone/>
            </a:pPr>
            <a:r>
              <a:rPr lang="en-US" sz="2800" dirty="0"/>
              <a:t>Write a function to reverse an integer array in place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E22463-36AE-E74A-8623-38A9937F72CC}"/>
              </a:ext>
            </a:extLst>
          </p:cNvPr>
          <p:cNvGrpSpPr/>
          <p:nvPr/>
        </p:nvGrpSpPr>
        <p:grpSpPr>
          <a:xfrm>
            <a:off x="3394649" y="3924086"/>
            <a:ext cx="2958350" cy="1101136"/>
            <a:chOff x="2396360" y="3172440"/>
            <a:chExt cx="2958350" cy="11011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40EE1F-9528-E142-9AFF-A413B7006098}"/>
                </a:ext>
              </a:extLst>
            </p:cNvPr>
            <p:cNvSpPr/>
            <p:nvPr/>
          </p:nvSpPr>
          <p:spPr>
            <a:xfrm>
              <a:off x="239636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5B560A-19A0-AD4C-A3A8-1B4EF891173A}"/>
                </a:ext>
              </a:extLst>
            </p:cNvPr>
            <p:cNvSpPr/>
            <p:nvPr/>
          </p:nvSpPr>
          <p:spPr>
            <a:xfrm>
              <a:off x="298803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1D061A-ECFB-204A-AFCB-614C01A7DBD3}"/>
                </a:ext>
              </a:extLst>
            </p:cNvPr>
            <p:cNvSpPr/>
            <p:nvPr/>
          </p:nvSpPr>
          <p:spPr>
            <a:xfrm>
              <a:off x="357970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9CF19F-B40C-9A4F-993B-D1FB0044F137}"/>
                </a:ext>
              </a:extLst>
            </p:cNvPr>
            <p:cNvSpPr/>
            <p:nvPr/>
          </p:nvSpPr>
          <p:spPr>
            <a:xfrm>
              <a:off x="417137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2B0199-D353-194C-BC5E-346F7CCC86D4}"/>
                </a:ext>
              </a:extLst>
            </p:cNvPr>
            <p:cNvSpPr/>
            <p:nvPr/>
          </p:nvSpPr>
          <p:spPr>
            <a:xfrm>
              <a:off x="4763040" y="3172440"/>
              <a:ext cx="591670" cy="582706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F020F-A39C-C84B-9776-3B0671B5CEE3}"/>
                </a:ext>
              </a:extLst>
            </p:cNvPr>
            <p:cNvSpPr txBox="1"/>
            <p:nvPr/>
          </p:nvSpPr>
          <p:spPr>
            <a:xfrm>
              <a:off x="2593584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F1B347-5255-E54F-9656-3E18AA1EB72A}"/>
                </a:ext>
              </a:extLst>
            </p:cNvPr>
            <p:cNvSpPr txBox="1"/>
            <p:nvPr/>
          </p:nvSpPr>
          <p:spPr>
            <a:xfrm>
              <a:off x="3133022" y="38734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6C4D7D-5C4F-F244-9E2B-52B89E8A92E9}"/>
                </a:ext>
              </a:extLst>
            </p:cNvPr>
            <p:cNvSpPr txBox="1"/>
            <p:nvPr/>
          </p:nvSpPr>
          <p:spPr>
            <a:xfrm>
              <a:off x="372469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437C6-EF46-0A44-A1E5-B16FD2AB1967}"/>
                </a:ext>
              </a:extLst>
            </p:cNvPr>
            <p:cNvSpPr txBox="1"/>
            <p:nvPr/>
          </p:nvSpPr>
          <p:spPr>
            <a:xfrm>
              <a:off x="431636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7E11DE-D9DD-A945-9934-0B35918DE745}"/>
                </a:ext>
              </a:extLst>
            </p:cNvPr>
            <p:cNvSpPr txBox="1"/>
            <p:nvPr/>
          </p:nvSpPr>
          <p:spPr>
            <a:xfrm>
              <a:off x="4940263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</p:grp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D89AFF8B-F15B-3746-9C69-9C2D480EE1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73824" y="2740746"/>
            <a:ext cx="12700" cy="2366680"/>
          </a:xfrm>
          <a:prstGeom prst="curvedConnector3">
            <a:avLst>
              <a:gd name="adj1" fmla="val 5499087"/>
            </a:avLst>
          </a:prstGeom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3DF3DA1-843C-F44E-96CD-2B581C8371CF}"/>
              </a:ext>
            </a:extLst>
          </p:cNvPr>
          <p:cNvSpPr txBox="1"/>
          <p:nvPr/>
        </p:nvSpPr>
        <p:spPr>
          <a:xfrm>
            <a:off x="5938552" y="3187816"/>
            <a:ext cx="68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Swap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27EE24-E9DF-B542-8963-AAF0E36ED3C4}"/>
              </a:ext>
            </a:extLst>
          </p:cNvPr>
          <p:cNvSpPr/>
          <p:nvPr/>
        </p:nvSpPr>
        <p:spPr>
          <a:xfrm>
            <a:off x="5761329" y="3926125"/>
            <a:ext cx="591670" cy="58270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C75F24-5471-1B47-BD79-8E092AEEDFAD}"/>
              </a:ext>
            </a:extLst>
          </p:cNvPr>
          <p:cNvSpPr/>
          <p:nvPr/>
        </p:nvSpPr>
        <p:spPr>
          <a:xfrm>
            <a:off x="3400999" y="3924086"/>
            <a:ext cx="591670" cy="58270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262C9C1-61A9-9941-A81B-6EB35E9F21CE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5400000" flipH="1" flipV="1">
            <a:off x="4873824" y="3332416"/>
            <a:ext cx="12700" cy="1183340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F19BAF4-AAEA-0A4F-A04B-CEFDA3A81986}"/>
              </a:ext>
            </a:extLst>
          </p:cNvPr>
          <p:cNvSpPr txBox="1"/>
          <p:nvPr/>
        </p:nvSpPr>
        <p:spPr>
          <a:xfrm>
            <a:off x="4577989" y="3305468"/>
            <a:ext cx="68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Swap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C849D6-8376-544D-85A6-E96A088A1C51}"/>
              </a:ext>
            </a:extLst>
          </p:cNvPr>
          <p:cNvSpPr/>
          <p:nvPr/>
        </p:nvSpPr>
        <p:spPr>
          <a:xfrm>
            <a:off x="5176009" y="3930436"/>
            <a:ext cx="591670" cy="57635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846071-88CB-6F41-8A4C-BA9D5C469FFD}"/>
              </a:ext>
            </a:extLst>
          </p:cNvPr>
          <p:cNvSpPr/>
          <p:nvPr/>
        </p:nvSpPr>
        <p:spPr>
          <a:xfrm>
            <a:off x="3983144" y="3924086"/>
            <a:ext cx="591670" cy="582706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3986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5" grpId="0" animBg="1"/>
      <p:bldP spid="46" grpId="0" animBg="1"/>
      <p:bldP spid="48" grpId="0"/>
      <p:bldP spid="48" grpId="1"/>
      <p:bldP spid="53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879" y="2190389"/>
            <a:ext cx="8928846" cy="165176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70BC4B0-9741-A640-B942-B29C5FDA4EDB}"/>
              </a:ext>
            </a:extLst>
          </p:cNvPr>
          <p:cNvSpPr txBox="1">
            <a:spLocks/>
          </p:cNvSpPr>
          <p:nvPr/>
        </p:nvSpPr>
        <p:spPr>
          <a:xfrm>
            <a:off x="424879" y="2190388"/>
            <a:ext cx="8928846" cy="16517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</a:t>
            </a:r>
            <a:r>
              <a:rPr lang="en-US" dirty="0">
                <a:highlight>
                  <a:srgbClr val="FFFF00"/>
                </a:highlight>
              </a:rPr>
              <a:t>maximum number</a:t>
            </a:r>
            <a:r>
              <a:rPr lang="en-US" dirty="0"/>
              <a:t> in an </a:t>
            </a:r>
            <a:r>
              <a:rPr lang="en-US" dirty="0">
                <a:highlight>
                  <a:srgbClr val="FFFF00"/>
                </a:highlight>
              </a:rPr>
              <a:t>integer array</a:t>
            </a:r>
          </a:p>
          <a:p>
            <a:pPr marL="0" indent="0">
              <a:buFont typeface="Lucida Grande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14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288485" y="1363509"/>
            <a:ext cx="2250812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Lucida Grande"/>
              <a:buNone/>
            </a:pPr>
            <a:r>
              <a:rPr lang="en-US" sz="2000" dirty="0"/>
              <a:t>Write a function to reverse an integer array in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6BA27-6968-9040-9D72-DDBAF1F4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33" y="867510"/>
            <a:ext cx="6316218" cy="581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65B78C0-EB4D-A345-BC57-349857E5EDF9}"/>
              </a:ext>
            </a:extLst>
          </p:cNvPr>
          <p:cNvGrpSpPr/>
          <p:nvPr/>
        </p:nvGrpSpPr>
        <p:grpSpPr>
          <a:xfrm>
            <a:off x="810328" y="1687706"/>
            <a:ext cx="6441810" cy="1633196"/>
            <a:chOff x="810328" y="1687706"/>
            <a:chExt cx="6441810" cy="16331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3D2BCC4-2767-CE42-AC50-CC7EF382028D}"/>
                </a:ext>
              </a:extLst>
            </p:cNvPr>
            <p:cNvSpPr/>
            <p:nvPr/>
          </p:nvSpPr>
          <p:spPr>
            <a:xfrm>
              <a:off x="2870232" y="1687706"/>
              <a:ext cx="4381906" cy="66546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3B84C8-4610-6843-BDD6-D819F462D005}"/>
                </a:ext>
              </a:extLst>
            </p:cNvPr>
            <p:cNvSpPr txBox="1"/>
            <p:nvPr/>
          </p:nvSpPr>
          <p:spPr>
            <a:xfrm>
              <a:off x="810328" y="2736127"/>
              <a:ext cx="1459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Feature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A794D4-0205-B946-A0CF-03FE30DDC87E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2270215" y="2020441"/>
              <a:ext cx="600017" cy="10080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62F12B-FFE3-1449-9D8A-A2BAD456D12F}"/>
              </a:ext>
            </a:extLst>
          </p:cNvPr>
          <p:cNvGrpSpPr/>
          <p:nvPr/>
        </p:nvGrpSpPr>
        <p:grpSpPr>
          <a:xfrm>
            <a:off x="820858" y="2374893"/>
            <a:ext cx="5521220" cy="4288665"/>
            <a:chOff x="820858" y="-76852"/>
            <a:chExt cx="4249765" cy="428866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6481803-8875-E54C-8822-5F5BBD8776A1}"/>
                </a:ext>
              </a:extLst>
            </p:cNvPr>
            <p:cNvSpPr/>
            <p:nvPr/>
          </p:nvSpPr>
          <p:spPr>
            <a:xfrm>
              <a:off x="2143567" y="-76852"/>
              <a:ext cx="2927056" cy="4288665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B6AF02-D7D6-FE4E-95B5-78F0973E9D09}"/>
                </a:ext>
              </a:extLst>
            </p:cNvPr>
            <p:cNvSpPr txBox="1"/>
            <p:nvPr/>
          </p:nvSpPr>
          <p:spPr>
            <a:xfrm>
              <a:off x="820858" y="2082505"/>
              <a:ext cx="7743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Tests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2061F8-A19F-6D47-A72C-D0271AB86DB0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 flipV="1">
              <a:off x="1595177" y="2067481"/>
              <a:ext cx="548389" cy="3074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EBDB9-FA70-5349-B69D-8D3FEF764812}"/>
              </a:ext>
            </a:extLst>
          </p:cNvPr>
          <p:cNvGrpSpPr/>
          <p:nvPr/>
        </p:nvGrpSpPr>
        <p:grpSpPr>
          <a:xfrm>
            <a:off x="979725" y="282735"/>
            <a:ext cx="8057724" cy="1546065"/>
            <a:chOff x="1131072" y="2238853"/>
            <a:chExt cx="8057724" cy="154606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95CD923-0B64-0A4D-86E2-234572492175}"/>
                </a:ext>
              </a:extLst>
            </p:cNvPr>
            <p:cNvSpPr/>
            <p:nvPr/>
          </p:nvSpPr>
          <p:spPr>
            <a:xfrm>
              <a:off x="3115263" y="3046687"/>
              <a:ext cx="6073533" cy="738231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76C4CC-77F9-8547-BA59-FE48595E4B4B}"/>
                </a:ext>
              </a:extLst>
            </p:cNvPr>
            <p:cNvSpPr txBox="1"/>
            <p:nvPr/>
          </p:nvSpPr>
          <p:spPr>
            <a:xfrm>
              <a:off x="1131072" y="2238853"/>
              <a:ext cx="1203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Driver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B204062-5CFE-6C42-800F-CD77F64C2165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2334415" y="2531241"/>
              <a:ext cx="780848" cy="8845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946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288485" y="1363509"/>
            <a:ext cx="6665988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Lucida Grande"/>
              <a:buNone/>
            </a:pPr>
            <a:r>
              <a:rPr lang="en-US" sz="2000" dirty="0"/>
              <a:t>Write a function to reverse an integer array in place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B66DF9-7F8A-5B40-8629-6F1E2452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631522"/>
            <a:ext cx="6134100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97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9B5FD-D13C-EA4B-BC48-7AB45D6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0875654-B224-FB4A-BD2D-1A44F4F7B62B}"/>
              </a:ext>
            </a:extLst>
          </p:cNvPr>
          <p:cNvSpPr txBox="1">
            <a:spLocks/>
          </p:cNvSpPr>
          <p:nvPr/>
        </p:nvSpPr>
        <p:spPr>
          <a:xfrm>
            <a:off x="288485" y="1363509"/>
            <a:ext cx="3041944" cy="1372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Lucida Grande"/>
              <a:buNone/>
            </a:pPr>
            <a:r>
              <a:rPr lang="en-US" sz="2000" dirty="0"/>
              <a:t>Write a function to reverse an integer array in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7775C-67C4-CF46-8B18-D18DB791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34" y="536895"/>
            <a:ext cx="5382381" cy="604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30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A7E02-EACA-B44F-A335-31B86137AD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About testing 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16F61-DC2E-FD4D-9215-6057E352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0C8D1-DE84-BA45-86E8-8DA00F1CC480}"/>
              </a:ext>
            </a:extLst>
          </p:cNvPr>
          <p:cNvSpPr txBox="1"/>
          <p:nvPr/>
        </p:nvSpPr>
        <p:spPr>
          <a:xfrm>
            <a:off x="1275127" y="2636131"/>
            <a:ext cx="294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passes, output: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6CAE3-0C27-A64B-9EAE-5684BD78D2EA}"/>
              </a:ext>
            </a:extLst>
          </p:cNvPr>
          <p:cNvSpPr txBox="1"/>
          <p:nvPr/>
        </p:nvSpPr>
        <p:spPr>
          <a:xfrm>
            <a:off x="1275127" y="4357228"/>
            <a:ext cx="2617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If test fails, output: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AC5FA-FAE9-614E-BE50-59F2A1EB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47" y="3304519"/>
            <a:ext cx="4395844" cy="461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348817-0C91-A742-91A8-7B65344E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9" y="5309484"/>
            <a:ext cx="4597400" cy="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46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5511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41313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300480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59647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418814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77981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37148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963155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610362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3149800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74147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33314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957041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496479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6088149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914916" y="3193657"/>
            <a:ext cx="4837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ighlight>
                  <a:srgbClr val="00FFFF"/>
                </a:highlight>
              </a:rPr>
              <a:t>Input: A array of Integers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63837-979A-E848-A97E-7657C78BEE45}"/>
              </a:ext>
            </a:extLst>
          </p:cNvPr>
          <p:cNvSpPr/>
          <p:nvPr/>
        </p:nvSpPr>
        <p:spPr>
          <a:xfrm>
            <a:off x="4779815" y="479524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213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5511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333756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392923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452090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5112572" y="44694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3534786" y="5168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4074224" y="517044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4665894" y="516867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5257564" y="516867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914916" y="3193657"/>
            <a:ext cx="4837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Input: A array of Integers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63837-979A-E848-A97E-7657C78BEE45}"/>
              </a:ext>
            </a:extLst>
          </p:cNvPr>
          <p:cNvSpPr/>
          <p:nvPr/>
        </p:nvSpPr>
        <p:spPr>
          <a:xfrm>
            <a:off x="3337562" y="446942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-9</a:t>
            </a:r>
          </a:p>
        </p:txBody>
      </p:sp>
    </p:spTree>
    <p:extLst>
      <p:ext uri="{BB962C8B-B14F-4D97-AF65-F5344CB8AC3E}">
        <p14:creationId xmlns:p14="http://schemas.microsoft.com/office/powerpoint/2010/main" val="426135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471" y="1480050"/>
            <a:ext cx="8928846" cy="1010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function to find the maximum number in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41313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300480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59647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418814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77981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371488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963155" y="47952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610362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3149800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74147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333140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957041" y="54944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496479" y="54962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6088149" y="549449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364C10-B7FB-194E-97A8-3A2D7FF4FFCE}"/>
              </a:ext>
            </a:extLst>
          </p:cNvPr>
          <p:cNvSpPr txBox="1"/>
          <p:nvPr/>
        </p:nvSpPr>
        <p:spPr>
          <a:xfrm>
            <a:off x="613235" y="3429000"/>
            <a:ext cx="136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 max;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A3800-5C7D-114B-8D4F-C454E64F4A03}"/>
              </a:ext>
            </a:extLst>
          </p:cNvPr>
          <p:cNvSpPr txBox="1"/>
          <p:nvPr/>
        </p:nvSpPr>
        <p:spPr>
          <a:xfrm>
            <a:off x="1297718" y="4855764"/>
            <a:ext cx="104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values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0AA1D-8F6F-E941-B8FB-5DEAE290EBC3}"/>
              </a:ext>
            </a:extLst>
          </p:cNvPr>
          <p:cNvSpPr txBox="1"/>
          <p:nvPr/>
        </p:nvSpPr>
        <p:spPr>
          <a:xfrm>
            <a:off x="2017122" y="6071596"/>
            <a:ext cx="523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4">
                    <a:lumMod val="50000"/>
                  </a:schemeClr>
                </a:solidFill>
              </a:rPr>
              <a:t>int values[]={12, 12, 1, 7, 18, 10, 3}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5A065-205D-1647-BFE7-D867FF531BA2}"/>
              </a:ext>
            </a:extLst>
          </p:cNvPr>
          <p:cNvSpPr txBox="1"/>
          <p:nvPr/>
        </p:nvSpPr>
        <p:spPr>
          <a:xfrm>
            <a:off x="613234" y="3880772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Max = values[0];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968E77-862F-974B-B7C2-32D6E6D15697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4916C21-99DC-AC4B-9921-18E1EAF6A6DE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F9A05A7-7CCB-044B-B34B-632C377138F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592F04-DF6B-C749-8BE8-D0226A1BD46B}"/>
                  </a:ext>
                </a:extLst>
              </p:cNvPr>
              <p:cNvSpPr/>
              <p:nvPr/>
            </p:nvSpPr>
            <p:spPr>
              <a:xfrm flipH="1">
                <a:off x="6704363" y="2967335"/>
                <a:ext cx="19042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592F04-DF6B-C749-8BE8-D0226A1BD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04363" y="2967335"/>
                <a:ext cx="190423" cy="461665"/>
              </a:xfrm>
              <a:prstGeom prst="rect">
                <a:avLst/>
              </a:prstGeom>
              <a:blipFill>
                <a:blip r:embed="rId2"/>
                <a:stretch>
                  <a:fillRect l="-53333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F145DC42-B633-994F-94C8-AEEA0CE5D6FF}"/>
              </a:ext>
            </a:extLst>
          </p:cNvPr>
          <p:cNvSpPr/>
          <p:nvPr/>
        </p:nvSpPr>
        <p:spPr>
          <a:xfrm>
            <a:off x="7117717" y="2598003"/>
            <a:ext cx="11788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max </a:t>
            </a:r>
          </a:p>
          <a:p>
            <a:pPr algn="ctr"/>
            <a:r>
              <a:rPr lang="en-US" sz="2400" dirty="0"/>
              <a:t>variable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921C-5BD1-AB46-A486-93B389E17F87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3A89AB-B349-924A-803E-3CE8DCA8A09B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ABC4A5-55BB-4B4E-BB4E-6530FBB04E7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0F8647-D8FA-0546-872C-8767905CE727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FF96A1C-B157-994C-88B4-61C206FB2748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48363BF-9D13-0D4C-8C8E-827C4621535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C074B2-8C47-CD42-8786-97EC554A578A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B499631-CD1A-4E40-8EBC-9B9A4B4100A6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A72A6A2-4522-6942-963A-9455514386A4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C877CD-B3CD-0F4D-8404-AC7D4387F2B3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263A53-9E4A-994C-9D64-1BB65B8C0DD7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B3D4703-680B-F542-A0D3-A6D16991F25E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474102-E243-4942-BA04-6DF1A012B0DD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0D3C94-5487-7E40-A486-29F0FE3080AF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A875A2-76FB-E74E-859E-16458B6B648D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FCD16B5-8F5D-F54D-8616-736A5D7EE14F}"/>
              </a:ext>
            </a:extLst>
          </p:cNvPr>
          <p:cNvGrpSpPr/>
          <p:nvPr/>
        </p:nvGrpSpPr>
        <p:grpSpPr>
          <a:xfrm>
            <a:off x="6749243" y="3433881"/>
            <a:ext cx="1183340" cy="582706"/>
            <a:chOff x="6265179" y="3369514"/>
            <a:chExt cx="118334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7F1ED0-E6E9-2144-9F49-1AD59D0621F0}"/>
                </a:ext>
              </a:extLst>
            </p:cNvPr>
            <p:cNvSpPr/>
            <p:nvPr/>
          </p:nvSpPr>
          <p:spPr>
            <a:xfrm>
              <a:off x="626517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73E8DAB-0EAB-9942-A857-7663B16A8B0A}"/>
                </a:ext>
              </a:extLst>
            </p:cNvPr>
            <p:cNvSpPr/>
            <p:nvPr/>
          </p:nvSpPr>
          <p:spPr>
            <a:xfrm>
              <a:off x="6856849" y="3369514"/>
              <a:ext cx="591670" cy="58270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DCBF67C7-9787-2C47-881E-15FEBDEA71C7}"/>
              </a:ext>
            </a:extLst>
          </p:cNvPr>
          <p:cNvSpPr/>
          <p:nvPr/>
        </p:nvSpPr>
        <p:spPr>
          <a:xfrm>
            <a:off x="7339787" y="3424119"/>
            <a:ext cx="591670" cy="582706"/>
          </a:xfrm>
          <a:prstGeom prst="rect">
            <a:avLst/>
          </a:prstGeom>
          <a:solidFill>
            <a:srgbClr val="FFFF00"/>
          </a:solidFill>
          <a:ln w="254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B43DE-34FA-0649-B379-1808A8C4FF64}"/>
              </a:ext>
            </a:extLst>
          </p:cNvPr>
          <p:cNvSpPr txBox="1"/>
          <p:nvPr/>
        </p:nvSpPr>
        <p:spPr>
          <a:xfrm>
            <a:off x="7376430" y="4115175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Return value</a:t>
            </a:r>
          </a:p>
        </p:txBody>
      </p:sp>
    </p:spTree>
    <p:extLst>
      <p:ext uri="{BB962C8B-B14F-4D97-AF65-F5344CB8AC3E}">
        <p14:creationId xmlns:p14="http://schemas.microsoft.com/office/powerpoint/2010/main" val="331541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51" grpId="0"/>
      <p:bldP spid="52" grpId="0"/>
      <p:bldP spid="72" grpId="0" animBg="1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427A9-751E-2B4F-94DD-3D3244EE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F9457-9530-BD4B-B8CB-705FC6A5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021" y="73029"/>
            <a:ext cx="5403223" cy="66903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0CB2FD-291B-FE43-9904-27069C185B48}"/>
              </a:ext>
            </a:extLst>
          </p:cNvPr>
          <p:cNvGrpSpPr/>
          <p:nvPr/>
        </p:nvGrpSpPr>
        <p:grpSpPr>
          <a:xfrm>
            <a:off x="820858" y="914401"/>
            <a:ext cx="6431280" cy="1933902"/>
            <a:chOff x="820858" y="914401"/>
            <a:chExt cx="6431280" cy="19339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FD584D8-5B6F-6B49-B161-411374D7C47B}"/>
                </a:ext>
              </a:extLst>
            </p:cNvPr>
            <p:cNvSpPr/>
            <p:nvPr/>
          </p:nvSpPr>
          <p:spPr>
            <a:xfrm>
              <a:off x="2870232" y="914401"/>
              <a:ext cx="4381906" cy="193390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31F062-C0F0-4842-B798-E55551DBD4EB}"/>
                </a:ext>
              </a:extLst>
            </p:cNvPr>
            <p:cNvSpPr txBox="1"/>
            <p:nvPr/>
          </p:nvSpPr>
          <p:spPr>
            <a:xfrm>
              <a:off x="820858" y="2082505"/>
              <a:ext cx="1459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Feature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5BA9DE-5BB4-AD4E-B5F4-8DE0589B2917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2280745" y="1881352"/>
              <a:ext cx="589487" cy="4935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209725-685F-414C-81ED-ABD500544920}"/>
              </a:ext>
            </a:extLst>
          </p:cNvPr>
          <p:cNvGrpSpPr/>
          <p:nvPr/>
        </p:nvGrpSpPr>
        <p:grpSpPr>
          <a:xfrm>
            <a:off x="820858" y="2892735"/>
            <a:ext cx="7850176" cy="3770823"/>
            <a:chOff x="820858" y="440990"/>
            <a:chExt cx="6042397" cy="377082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620D7D4-EC2A-5641-B720-5136507B33D6}"/>
                </a:ext>
              </a:extLst>
            </p:cNvPr>
            <p:cNvSpPr/>
            <p:nvPr/>
          </p:nvSpPr>
          <p:spPr>
            <a:xfrm>
              <a:off x="2251973" y="440990"/>
              <a:ext cx="4611282" cy="377082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2C1404-5FBA-4840-8E40-9E41C22918D4}"/>
                </a:ext>
              </a:extLst>
            </p:cNvPr>
            <p:cNvSpPr txBox="1"/>
            <p:nvPr/>
          </p:nvSpPr>
          <p:spPr>
            <a:xfrm>
              <a:off x="820858" y="2082505"/>
              <a:ext cx="7743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Tests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69AF7B-0307-684F-ABE2-E2382074439F}"/>
                </a:ext>
              </a:extLst>
            </p:cNvPr>
            <p:cNvCxnSpPr>
              <a:cxnSpLocks/>
              <a:stCxn id="21" idx="3"/>
              <a:endCxn id="20" idx="1"/>
            </p:cNvCxnSpPr>
            <p:nvPr/>
          </p:nvCxnSpPr>
          <p:spPr>
            <a:xfrm flipV="1">
              <a:off x="1595177" y="2326402"/>
              <a:ext cx="656795" cy="484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F64AA2-4539-1A41-92EB-582059F2DF91}"/>
              </a:ext>
            </a:extLst>
          </p:cNvPr>
          <p:cNvGrpSpPr/>
          <p:nvPr/>
        </p:nvGrpSpPr>
        <p:grpSpPr>
          <a:xfrm>
            <a:off x="669511" y="126387"/>
            <a:ext cx="8001522" cy="765797"/>
            <a:chOff x="820858" y="2082505"/>
            <a:chExt cx="8001522" cy="76579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B7B1355-3ABC-D043-BEF5-6E4F964FD975}"/>
                </a:ext>
              </a:extLst>
            </p:cNvPr>
            <p:cNvSpPr/>
            <p:nvPr/>
          </p:nvSpPr>
          <p:spPr>
            <a:xfrm>
              <a:off x="3115264" y="2150559"/>
              <a:ext cx="5707116" cy="69774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3B0C1D-6ED9-4C46-8371-49D7B9E9FAD3}"/>
                </a:ext>
              </a:extLst>
            </p:cNvPr>
            <p:cNvSpPr txBox="1"/>
            <p:nvPr/>
          </p:nvSpPr>
          <p:spPr>
            <a:xfrm>
              <a:off x="820858" y="2082505"/>
              <a:ext cx="1203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Driver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CA7186-8108-CC46-8099-06FF67670228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2024201" y="2374893"/>
              <a:ext cx="1091063" cy="1245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47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0FB1A-0294-F241-8E95-AEFC9B4AD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6F9F-15B8-1241-A2EB-AA44D5AD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EE434-A455-7541-A841-93D6E734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39" y="2808618"/>
            <a:ext cx="3339477" cy="28858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895EC-4C8E-5D46-B0FE-14A15C4F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296" y="3045201"/>
            <a:ext cx="3533318" cy="241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D0ACD-B5A0-334B-9D38-25C7B9C1C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05" r="29199" b="44061"/>
          <a:stretch/>
        </p:blipFill>
        <p:spPr>
          <a:xfrm>
            <a:off x="190158" y="3339529"/>
            <a:ext cx="748577" cy="809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25AB3-D76A-044B-B6EB-0264317A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849" y="368360"/>
            <a:ext cx="2063575" cy="2063575"/>
          </a:xfrm>
          <a:prstGeom prst="rect">
            <a:avLst/>
          </a:prstGeom>
        </p:spPr>
      </p:pic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8641AC7-1CB8-E844-88E6-DE3DA9F13C7D}"/>
              </a:ext>
            </a:extLst>
          </p:cNvPr>
          <p:cNvSpPr/>
          <p:nvPr/>
        </p:nvSpPr>
        <p:spPr>
          <a:xfrm>
            <a:off x="946794" y="3803195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C3187E21-C5AA-9C46-978A-22090BACE9AC}"/>
              </a:ext>
            </a:extLst>
          </p:cNvPr>
          <p:cNvSpPr/>
          <p:nvPr/>
        </p:nvSpPr>
        <p:spPr>
          <a:xfrm>
            <a:off x="4666894" y="3914955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71370814-3212-1A47-A790-6F149E6BB9E7}"/>
              </a:ext>
            </a:extLst>
          </p:cNvPr>
          <p:cNvSpPr/>
          <p:nvPr/>
        </p:nvSpPr>
        <p:spPr>
          <a:xfrm rot="16200000">
            <a:off x="6656431" y="2584880"/>
            <a:ext cx="510891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CF905-D074-A94B-9638-1F4422C58C84}"/>
              </a:ext>
            </a:extLst>
          </p:cNvPr>
          <p:cNvSpPr txBox="1"/>
          <p:nvPr/>
        </p:nvSpPr>
        <p:spPr>
          <a:xfrm>
            <a:off x="4395810" y="414941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39AE3A-2AD5-6649-B082-41182AEB099F}"/>
              </a:ext>
            </a:extLst>
          </p:cNvPr>
          <p:cNvSpPr/>
          <p:nvPr/>
        </p:nvSpPr>
        <p:spPr>
          <a:xfrm>
            <a:off x="5754187" y="5537170"/>
            <a:ext cx="11576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</a:rPr>
              <a:t>xxd</a:t>
            </a:r>
            <a:r>
              <a:rPr lang="en-US" sz="1050" dirty="0">
                <a:solidFill>
                  <a:srgbClr val="000000"/>
                </a:solidFill>
              </a:rPr>
              <a:t> -b </a:t>
            </a:r>
            <a:r>
              <a:rPr lang="en-US" sz="1050" dirty="0" err="1">
                <a:solidFill>
                  <a:srgbClr val="000000"/>
                </a:solidFill>
              </a:rPr>
              <a:t>Main.class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0FB1A-0294-F241-8E95-AEFC9B4AD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 </a:t>
            </a:r>
            <a:r>
              <a:rPr lang="en-US" dirty="0">
                <a:solidFill>
                  <a:srgbClr val="FF0000"/>
                </a:solidFill>
              </a:rPr>
              <a:t>Java</a:t>
            </a:r>
            <a:r>
              <a:rPr lang="en-US" dirty="0"/>
              <a:t>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6F9F-15B8-1241-A2EB-AA44D5AD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EE434-A455-7541-A841-93D6E734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39" y="2808618"/>
            <a:ext cx="3339477" cy="28858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895EC-4C8E-5D46-B0FE-14A15C4F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63" y="3803195"/>
            <a:ext cx="3060665" cy="208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D0ACD-B5A0-334B-9D38-25C7B9C1C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05" r="29199" b="44061"/>
          <a:stretch/>
        </p:blipFill>
        <p:spPr>
          <a:xfrm>
            <a:off x="190158" y="3339529"/>
            <a:ext cx="748577" cy="809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25AB3-D76A-044B-B6EB-0264317A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418" y="7373"/>
            <a:ext cx="1658911" cy="1658911"/>
          </a:xfrm>
          <a:prstGeom prst="rect">
            <a:avLst/>
          </a:prstGeom>
        </p:spPr>
      </p:pic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8641AC7-1CB8-E844-88E6-DE3DA9F13C7D}"/>
              </a:ext>
            </a:extLst>
          </p:cNvPr>
          <p:cNvSpPr/>
          <p:nvPr/>
        </p:nvSpPr>
        <p:spPr>
          <a:xfrm>
            <a:off x="946794" y="3803195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C3187E21-C5AA-9C46-978A-22090BACE9AC}"/>
              </a:ext>
            </a:extLst>
          </p:cNvPr>
          <p:cNvSpPr/>
          <p:nvPr/>
        </p:nvSpPr>
        <p:spPr>
          <a:xfrm>
            <a:off x="4843084" y="4468628"/>
            <a:ext cx="301345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71370814-3212-1A47-A790-6F149E6BB9E7}"/>
              </a:ext>
            </a:extLst>
          </p:cNvPr>
          <p:cNvSpPr/>
          <p:nvPr/>
        </p:nvSpPr>
        <p:spPr>
          <a:xfrm rot="16200000">
            <a:off x="6708296" y="3346975"/>
            <a:ext cx="407156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CF905-D074-A94B-9638-1F4422C58C84}"/>
              </a:ext>
            </a:extLst>
          </p:cNvPr>
          <p:cNvSpPr txBox="1"/>
          <p:nvPr/>
        </p:nvSpPr>
        <p:spPr>
          <a:xfrm>
            <a:off x="4572000" y="470308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5AB6F-DF30-7440-83C2-FD9DF0EF1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849" y="2235958"/>
            <a:ext cx="1568425" cy="87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0BBB6FA7-9E9C-5E4E-AA55-B0AEC80DF62B}"/>
              </a:ext>
            </a:extLst>
          </p:cNvPr>
          <p:cNvSpPr/>
          <p:nvPr/>
        </p:nvSpPr>
        <p:spPr>
          <a:xfrm rot="16200000">
            <a:off x="6668158" y="1704548"/>
            <a:ext cx="407156" cy="223521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EB55F-1710-A243-82BE-792026957AFA}"/>
              </a:ext>
            </a:extLst>
          </p:cNvPr>
          <p:cNvSpPr/>
          <p:nvPr/>
        </p:nvSpPr>
        <p:spPr>
          <a:xfrm>
            <a:off x="5734565" y="5986938"/>
            <a:ext cx="11576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</a:rPr>
              <a:t>xxd</a:t>
            </a:r>
            <a:r>
              <a:rPr lang="en-US" sz="1050" dirty="0">
                <a:solidFill>
                  <a:srgbClr val="000000"/>
                </a:solidFill>
              </a:rPr>
              <a:t> -b </a:t>
            </a:r>
            <a:r>
              <a:rPr lang="en-US" sz="1050" dirty="0" err="1">
                <a:solidFill>
                  <a:srgbClr val="000000"/>
                </a:solidFill>
              </a:rPr>
              <a:t>Main.class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234841-BEDA-5F48-B768-83203976E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549" y="653826"/>
            <a:ext cx="2908576" cy="1209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569F9-8A9D-0245-8F6C-98418BC8BC2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08125" y="1258448"/>
            <a:ext cx="308117" cy="89646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CCF6A7-17E3-C647-B63F-3EF85D18363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453837" y="1863069"/>
            <a:ext cx="901071" cy="292291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E47BF8-312D-6D44-8187-B4B1879D24EA}"/>
              </a:ext>
            </a:extLst>
          </p:cNvPr>
          <p:cNvSpPr txBox="1"/>
          <p:nvPr/>
        </p:nvSpPr>
        <p:spPr>
          <a:xfrm>
            <a:off x="7313861" y="3458735"/>
            <a:ext cx="105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bytecode</a:t>
            </a:r>
          </a:p>
        </p:txBody>
      </p:sp>
    </p:spTree>
    <p:extLst>
      <p:ext uri="{BB962C8B-B14F-4D97-AF65-F5344CB8AC3E}">
        <p14:creationId xmlns:p14="http://schemas.microsoft.com/office/powerpoint/2010/main" val="4036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 animBg="1"/>
      <p:bldP spid="5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5A7E74-23B1-414D-8A16-8A6F4799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21228-210D-964A-AB49-9020205F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5" y="5712868"/>
            <a:ext cx="7893150" cy="89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DDBED09-8038-DA4A-80E4-E00EC608360A}"/>
              </a:ext>
            </a:extLst>
          </p:cNvPr>
          <p:cNvSpPr txBox="1">
            <a:spLocks/>
          </p:cNvSpPr>
          <p:nvPr/>
        </p:nvSpPr>
        <p:spPr>
          <a:xfrm>
            <a:off x="811705" y="18891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Run </a:t>
            </a:r>
            <a:r>
              <a:rPr lang="en-US">
                <a:solidFill>
                  <a:srgbClr val="FF0000"/>
                </a:solidFill>
              </a:rPr>
              <a:t>Java</a:t>
            </a:r>
            <a:r>
              <a:rPr lang="en-US"/>
              <a:t> Code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2530D-7473-6C4F-B85B-F0D79BFC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93" y="1535185"/>
            <a:ext cx="5378233" cy="366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75F318-1FFE-4441-A69A-BB533A0F5753}"/>
              </a:ext>
            </a:extLst>
          </p:cNvPr>
          <p:cNvSpPr txBox="1"/>
          <p:nvPr/>
        </p:nvSpPr>
        <p:spPr>
          <a:xfrm>
            <a:off x="3600590" y="1145132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86571-A1C6-1844-A2C8-792DEFA9B521}"/>
              </a:ext>
            </a:extLst>
          </p:cNvPr>
          <p:cNvSpPr txBox="1"/>
          <p:nvPr/>
        </p:nvSpPr>
        <p:spPr>
          <a:xfrm>
            <a:off x="414172" y="5314798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2:</a:t>
            </a:r>
          </a:p>
        </p:txBody>
      </p:sp>
    </p:spTree>
    <p:extLst>
      <p:ext uri="{BB962C8B-B14F-4D97-AF65-F5344CB8AC3E}">
        <p14:creationId xmlns:p14="http://schemas.microsoft.com/office/powerpoint/2010/main" val="14670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5650</TotalTime>
  <Words>590</Words>
  <Application>Microsoft Macintosh PowerPoint</Application>
  <PresentationFormat>On-screen Show (4:3)</PresentationFormat>
  <Paragraphs>214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Cambria Math</vt:lpstr>
      <vt:lpstr>Lucida Grande</vt:lpstr>
      <vt:lpstr>Custom Design</vt:lpstr>
      <vt:lpstr>1_Custom Design</vt:lpstr>
      <vt:lpstr>CSS143 Computer Programming (II)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  <vt:lpstr>Java Basics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294</cp:revision>
  <cp:lastPrinted>2016-02-10T20:19:12Z</cp:lastPrinted>
  <dcterms:created xsi:type="dcterms:W3CDTF">2014-10-14T00:51:43Z</dcterms:created>
  <dcterms:modified xsi:type="dcterms:W3CDTF">2020-01-08T08:15:39Z</dcterms:modified>
</cp:coreProperties>
</file>